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  <p:sldMasterId id="2147483674" r:id="rId2"/>
    <p:sldMasterId id="2147483676" r:id="rId3"/>
  </p:sldMasterIdLst>
  <p:notesMasterIdLst>
    <p:notesMasterId r:id="rId48"/>
  </p:notesMasterIdLst>
  <p:sldIdLst>
    <p:sldId id="287" r:id="rId4"/>
    <p:sldId id="256" r:id="rId5"/>
    <p:sldId id="288" r:id="rId6"/>
    <p:sldId id="289" r:id="rId7"/>
    <p:sldId id="290" r:id="rId8"/>
    <p:sldId id="291" r:id="rId9"/>
    <p:sldId id="292" r:id="rId10"/>
    <p:sldId id="293" r:id="rId11"/>
    <p:sldId id="294" r:id="rId12"/>
    <p:sldId id="295" r:id="rId13"/>
    <p:sldId id="296" r:id="rId14"/>
    <p:sldId id="297" r:id="rId15"/>
    <p:sldId id="329" r:id="rId16"/>
    <p:sldId id="330" r:id="rId17"/>
    <p:sldId id="299" r:id="rId18"/>
    <p:sldId id="300" r:id="rId19"/>
    <p:sldId id="301" r:id="rId20"/>
    <p:sldId id="302" r:id="rId21"/>
    <p:sldId id="303" r:id="rId22"/>
    <p:sldId id="304" r:id="rId23"/>
    <p:sldId id="325" r:id="rId24"/>
    <p:sldId id="305" r:id="rId25"/>
    <p:sldId id="306" r:id="rId26"/>
    <p:sldId id="307" r:id="rId27"/>
    <p:sldId id="308" r:id="rId28"/>
    <p:sldId id="309" r:id="rId29"/>
    <p:sldId id="310" r:id="rId30"/>
    <p:sldId id="311" r:id="rId31"/>
    <p:sldId id="312" r:id="rId32"/>
    <p:sldId id="313" r:id="rId33"/>
    <p:sldId id="314" r:id="rId34"/>
    <p:sldId id="315" r:id="rId35"/>
    <p:sldId id="316" r:id="rId36"/>
    <p:sldId id="317" r:id="rId37"/>
    <p:sldId id="318" r:id="rId38"/>
    <p:sldId id="319" r:id="rId39"/>
    <p:sldId id="320" r:id="rId40"/>
    <p:sldId id="321" r:id="rId41"/>
    <p:sldId id="322" r:id="rId42"/>
    <p:sldId id="323" r:id="rId43"/>
    <p:sldId id="324" r:id="rId44"/>
    <p:sldId id="286" r:id="rId45"/>
    <p:sldId id="326" r:id="rId46"/>
    <p:sldId id="327" r:id="rId47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74E83"/>
    <a:srgbClr val="43778D"/>
    <a:srgbClr val="1B90B3"/>
    <a:srgbClr val="404C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890" autoAdjust="0"/>
    <p:restoredTop sz="94660"/>
  </p:normalViewPr>
  <p:slideViewPr>
    <p:cSldViewPr snapToGrid="0">
      <p:cViewPr varScale="1">
        <p:scale>
          <a:sx n="81" d="100"/>
          <a:sy n="81" d="100"/>
        </p:scale>
        <p:origin x="682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viewProps" Target="viewProp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5.xml"/><Relationship Id="rId51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E188E-811F-48F9-8583-D3E48C9BDE11}" type="datetimeFigureOut">
              <a:rPr lang="zh-TW" altLang="en-US" smtClean="0"/>
              <a:t>2026/4/27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C0D9E-980D-4A63-82E0-A49BB4B0490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5817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808A77BC-DB32-44D1-BBEB-B8FD090D06F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2B266D99-4EEE-4592-A629-470E15E517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5057" y="5715000"/>
            <a:ext cx="11811681" cy="1006475"/>
          </a:xfrm>
        </p:spPr>
        <p:txBody>
          <a:bodyPr anchor="ctr">
            <a:normAutofit/>
          </a:bodyPr>
          <a:lstStyle>
            <a:lvl1pPr marL="0" indent="0">
              <a:buNone/>
              <a:defRPr sz="3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73434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14698"/>
            <a:ext cx="9144000" cy="1427589"/>
          </a:xfrm>
        </p:spPr>
        <p:txBody>
          <a:bodyPr>
            <a:normAutofit/>
          </a:bodyPr>
          <a:lstStyle>
            <a:lvl1pPr marL="0" indent="0" algn="ctr">
              <a:buNone/>
              <a:defRPr sz="8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2925337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生詞表_專有名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F6C55971-44A3-482D-AB20-04629728BBE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2B266D99-4EEE-4592-A629-470E15E517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5057" y="5715000"/>
            <a:ext cx="11811681" cy="1006475"/>
          </a:xfrm>
        </p:spPr>
        <p:txBody>
          <a:bodyPr anchor="ctr">
            <a:normAutofit/>
          </a:bodyPr>
          <a:lstStyle>
            <a:lvl1pPr marL="0" indent="0">
              <a:buNone/>
              <a:defRPr sz="3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73434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14698"/>
            <a:ext cx="9144000" cy="1427589"/>
          </a:xfrm>
        </p:spPr>
        <p:txBody>
          <a:bodyPr>
            <a:normAutofit/>
          </a:bodyPr>
          <a:lstStyle>
            <a:lvl1pPr marL="0" indent="0" algn="ctr">
              <a:buNone/>
              <a:defRPr sz="8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17503177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表_專有名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6B89A0A5-7B12-425D-B7D0-2A95580AA3F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2B266D99-4EEE-4592-A629-470E15E517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5057" y="5715000"/>
            <a:ext cx="11811681" cy="1006475"/>
          </a:xfrm>
        </p:spPr>
        <p:txBody>
          <a:bodyPr anchor="ctr">
            <a:normAutofit/>
          </a:bodyPr>
          <a:lstStyle>
            <a:lvl1pPr marL="0" indent="0">
              <a:buNone/>
              <a:defRPr sz="3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73434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14698"/>
            <a:ext cx="9144000" cy="1427589"/>
          </a:xfrm>
        </p:spPr>
        <p:txBody>
          <a:bodyPr>
            <a:normAutofit/>
          </a:bodyPr>
          <a:lstStyle>
            <a:lvl1pPr marL="0" indent="0" algn="ctr">
              <a:buNone/>
              <a:defRPr sz="8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652464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>
            <a:extLst>
              <a:ext uri="{FF2B5EF4-FFF2-40B4-BE49-F238E27FC236}">
                <a16:creationId xmlns:a16="http://schemas.microsoft.com/office/drawing/2014/main" id="{DB4AAD61-5B0E-4BC0-AB94-ED0C026A5C6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8714" y="1440931"/>
            <a:ext cx="10765972" cy="4023218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1134941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1473010-4746-48B1-9B0E-15B5AD227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0757851-3683-42F3-A8A8-165D36FCB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F8BE862-DF95-4989-AB8F-82726F6043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925F630-D964-4D54-8B92-54C8CF0294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1D55285-8DB6-4F61-9175-3BF795B6FC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BB343-C3A3-4E0E-A733-88B9DD28186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472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77" r:id="rId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A4C98870-6BDC-4DA8-A6A6-F4820C591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8361D476-0C59-4B78-BFA2-ADD3C0C5CF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0F2DF98C-FAF5-4E49-9AF4-D436D376B12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B271279A-8694-4F54-9823-DB2EB37455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86C80BC-FFD3-4FF3-8ABD-91D39392FD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C29BF7-1B51-422D-A81A-A6A112EC355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344132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EB52EA4-5E84-45B7-A8E9-90EFFE959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BCADB88-75D6-4A53-A87C-B05C7A95D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F49A3E9-0B6F-466D-A577-E811E3C5A0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C051838-3949-4C8B-BD75-C1EB1A3FE9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577BFEA-12BA-4C30-A18B-958B307885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34C59-A706-479A-BB16-426ADBAC0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713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5">
            <a:extLst>
              <a:ext uri="{FF2B5EF4-FFF2-40B4-BE49-F238E27FC236}">
                <a16:creationId xmlns:a16="http://schemas.microsoft.com/office/drawing/2014/main" id="{36DE48A5-171A-488D-B594-541044912C1A}"/>
              </a:ext>
            </a:extLst>
          </p:cNvPr>
          <p:cNvSpPr txBox="1">
            <a:spLocks/>
          </p:cNvSpPr>
          <p:nvPr/>
        </p:nvSpPr>
        <p:spPr>
          <a:xfrm>
            <a:off x="707010" y="4181827"/>
            <a:ext cx="11557262" cy="1762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7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第三课 麻烦别人与帮助别人</a:t>
            </a:r>
          </a:p>
        </p:txBody>
      </p:sp>
    </p:spTree>
    <p:extLst>
      <p:ext uri="{BB962C8B-B14F-4D97-AF65-F5344CB8AC3E}">
        <p14:creationId xmlns:p14="http://schemas.microsoft.com/office/powerpoint/2010/main" val="6163411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95BA4CA-8607-42F8-A43A-CB2F3255C23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owe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50AECD2D-7B0B-4584-9ABC-49B56E4A3B2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欠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76405E3F-3E83-45FA-A23C-FF2FA51604A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qiàn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99B24FE-5583-4FBB-9D10-7BF6C3769F6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87297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ED2778C-4C72-4DBC-9AED-23FE33C74F8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favor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C666A61B-E297-4B04-95B3-786F68C2FBC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人情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22D3A063-57B6-4C00-96B6-4134A0371E3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rénqíng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7160DA5-BD54-4AF7-BAEB-CA1E604E80A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3-10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59940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5A333E0C-F386-44AC-A322-E9B44648692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repay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F59AF6BD-CF49-49A1-A3DD-4D4B4E0CF28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回报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55DA2F8E-2A78-4D5A-9673-1E663FE5DDB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huíbào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2FA4F78-DD66-4505-880A-2758D60E1F5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3-11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96472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Life is about serving others.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161455"/>
            <a:ext cx="12192000" cy="2387600"/>
          </a:xfrm>
        </p:spPr>
        <p:txBody>
          <a:bodyPr/>
          <a:lstStyle/>
          <a:p>
            <a:r>
              <a:rPr lang="zh-TW" altLang="en-US" sz="11500" dirty="0"/>
              <a:t>人生以服务为目的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3914698"/>
            <a:ext cx="12192000" cy="1427589"/>
          </a:xfrm>
        </p:spPr>
        <p:txBody>
          <a:bodyPr>
            <a:normAutofit/>
          </a:bodyPr>
          <a:lstStyle/>
          <a:p>
            <a:r>
              <a:rPr lang="en-US" altLang="zh-TW" sz="7200" dirty="0"/>
              <a:t>rénshēng </a:t>
            </a:r>
            <a:r>
              <a:rPr lang="en-US" altLang="zh-TW" sz="7200" dirty="0" err="1"/>
              <a:t>yǐ</a:t>
            </a:r>
            <a:r>
              <a:rPr lang="en-US" altLang="zh-TW" sz="7200" dirty="0"/>
              <a:t> </a:t>
            </a:r>
            <a:r>
              <a:rPr lang="en-US" altLang="zh-TW" sz="7200" dirty="0" err="1"/>
              <a:t>fúwù</a:t>
            </a:r>
            <a:r>
              <a:rPr lang="zh-TW" altLang="en-US" sz="7200" dirty="0"/>
              <a:t> </a:t>
            </a:r>
            <a:r>
              <a:rPr lang="en-US" altLang="zh-TW" sz="7200" dirty="0" err="1"/>
              <a:t>wéi</a:t>
            </a:r>
            <a:r>
              <a:rPr lang="en-US" altLang="zh-TW" sz="7200" dirty="0"/>
              <a:t> </a:t>
            </a:r>
            <a:r>
              <a:rPr lang="en-US" altLang="zh-TW" sz="7200" dirty="0" err="1"/>
              <a:t>mùdì</a:t>
            </a:r>
            <a:endParaRPr lang="en-US" altLang="zh-TW" sz="7200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6C873B1E-D9BC-4748-AA83-308C409EFC7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3-12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9633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副標題 11">
            <a:extLst>
              <a:ext uri="{FF2B5EF4-FFF2-40B4-BE49-F238E27FC236}">
                <a16:creationId xmlns:a16="http://schemas.microsoft.com/office/drawing/2014/main" id="{E02344DB-B27E-4399-B110-74B270671FE8}"/>
              </a:ext>
            </a:extLst>
          </p:cNvPr>
          <p:cNvSpPr txBox="1">
            <a:spLocks/>
          </p:cNvSpPr>
          <p:nvPr/>
        </p:nvSpPr>
        <p:spPr>
          <a:xfrm>
            <a:off x="0" y="3914698"/>
            <a:ext cx="12192000" cy="14275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8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7200" dirty="0" err="1"/>
              <a:t>zhùrén</a:t>
            </a:r>
            <a:r>
              <a:rPr lang="en-US" altLang="zh-TW" sz="7200" dirty="0"/>
              <a:t> </a:t>
            </a:r>
            <a:r>
              <a:rPr lang="en-US" altLang="zh-TW" sz="7200" dirty="0" err="1"/>
              <a:t>wéi</a:t>
            </a:r>
            <a:r>
              <a:rPr lang="en-US" altLang="zh-TW" sz="7200" dirty="0"/>
              <a:t> </a:t>
            </a:r>
            <a:r>
              <a:rPr lang="en-US" altLang="zh-TW" sz="7200" dirty="0" err="1"/>
              <a:t>kuàilè</a:t>
            </a:r>
            <a:r>
              <a:rPr lang="zh-TW" altLang="en-US" sz="7200" dirty="0"/>
              <a:t> </a:t>
            </a:r>
            <a:r>
              <a:rPr lang="en-US" altLang="zh-TW" sz="7200" dirty="0" err="1"/>
              <a:t>zhī</a:t>
            </a:r>
            <a:r>
              <a:rPr lang="en-US" altLang="zh-TW" sz="7200" dirty="0"/>
              <a:t> </a:t>
            </a:r>
            <a:r>
              <a:rPr lang="en-US" altLang="zh-TW" sz="7200" dirty="0" err="1"/>
              <a:t>běn</a:t>
            </a:r>
            <a:endParaRPr lang="en-US" altLang="zh-TW" sz="7200" dirty="0"/>
          </a:p>
        </p:txBody>
      </p:sp>
      <p:sp>
        <p:nvSpPr>
          <p:cNvPr id="7" name="標題 10">
            <a:extLst>
              <a:ext uri="{FF2B5EF4-FFF2-40B4-BE49-F238E27FC236}">
                <a16:creationId xmlns:a16="http://schemas.microsoft.com/office/drawing/2014/main" id="{94F3104A-194F-448A-9239-C12B63A849EF}"/>
              </a:ext>
            </a:extLst>
          </p:cNvPr>
          <p:cNvSpPr txBox="1">
            <a:spLocks/>
          </p:cNvSpPr>
          <p:nvPr/>
        </p:nvSpPr>
        <p:spPr>
          <a:xfrm>
            <a:off x="0" y="1161455"/>
            <a:ext cx="12192000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6600" kern="120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+mj-cs"/>
              </a:defRPr>
            </a:lvl1pPr>
          </a:lstStyle>
          <a:p>
            <a:r>
              <a:rPr lang="zh-TW" altLang="en-US" sz="12000" dirty="0"/>
              <a:t>助人为快乐之本</a:t>
            </a:r>
          </a:p>
        </p:txBody>
      </p:sp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Helping others is the foundation of happiness.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B1AFB5B-D530-4F98-ABC8-CC49BDAB3756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3-13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06741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657E95B8-DD0A-4072-A456-360E9E12A6F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good deed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DA79CAF0-DDF8-4062-BF61-98B6A9C5599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善事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5FC86198-FD56-4AEB-BC47-01C6EF5AF4D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shànshì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2262AF5-C631-4C31-B623-5C57AD84F48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3-14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97340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DC6637C-51F3-4177-BBEA-826A855D80D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yield the seat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26FB1A5E-968A-4595-8250-7E60404B7A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让位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5CDD8330-34F2-4E38-B73E-E9F70CE4934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ràng</a:t>
            </a:r>
            <a:r>
              <a:rPr lang="en-US" altLang="zh-TW" dirty="0"/>
              <a:t> </a:t>
            </a:r>
            <a:r>
              <a:rPr lang="en-US" altLang="zh-TW" dirty="0" err="1"/>
              <a:t>wèi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02CA37D-D9AD-4F0F-8B6E-0001184033D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3-15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062000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B1A5F9DC-2B81-4A20-ABA3-8A94B8009F9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guide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6575F71D-768D-4B7A-A9A3-A73D5CE051A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指引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EFF5B420-9E33-4E6F-BAD9-3D8731416EA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zhǐyǐn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FC9B139-D16A-4D09-9E72-55EA75CA0F7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3-16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326553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BE945DBF-F0F6-4BD3-94DF-78A44A871FE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the blind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A2C16EE-3B03-4A95-A69A-25BE5D665C4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盲人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56A58359-EF1D-420D-8679-32119E79214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mángrén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FCDD94C2-C6D5-4A63-80E6-AD6411599AA5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3-17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067024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6882FBF8-6670-43B1-9888-AA2CC2B6FF1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reach out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89C2AFE3-6291-4A75-8912-5E34856F41D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伸出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846D60FB-7F8C-48DF-A139-0DBF5DA0D12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shēnchū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C7D798F8-E4C8-400E-8257-2522E0C4AAD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3-18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63002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字版面配置區 22">
            <a:extLst>
              <a:ext uri="{FF2B5EF4-FFF2-40B4-BE49-F238E27FC236}">
                <a16:creationId xmlns:a16="http://schemas.microsoft.com/office/drawing/2014/main" id="{8BC5DB98-9988-4CAE-8017-5FC1B3BA88D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in one's lifetime</a:t>
            </a:r>
            <a:endParaRPr lang="zh-TW" altLang="en-US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41F14C73-31E7-4AAA-8967-237149C01E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人生在世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89178C55-D901-4301-AB1A-9734CC4136D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/>
              <a:t>rénshēng </a:t>
            </a:r>
            <a:r>
              <a:rPr lang="en-US" altLang="zh-TW" dirty="0" err="1"/>
              <a:t>zàishì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08B6268-C3E2-45C8-9094-474717C0B1B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05569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B6E7DD9-6453-4A44-B556-31433FC4F7E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helping hand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3C83B98-6600-45AE-B79E-EE1D28FDFD7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援手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60A45D99-AFF9-47D3-9942-9ABAA1F8D95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yuánshǒu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F25DF422-BFB9-455E-BE96-BE9FF33570E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3-19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73465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compassion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恻隐之心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cèyǐnzhīxīn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CDE47F0-1C71-4233-A273-B585FB6692F5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3-20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835087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95C80F6-18DE-4EE8-AD3C-1A60AB27F42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unable to bear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B214D9E6-0602-4572-8508-76B085F7C32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不忍心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34440775-933F-4373-B562-0AD32D39234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bù</a:t>
            </a:r>
            <a:r>
              <a:rPr lang="en-US" altLang="zh-TW" dirty="0"/>
              <a:t> </a:t>
            </a:r>
            <a:r>
              <a:rPr lang="en-US" altLang="zh-TW" dirty="0" err="1"/>
              <a:t>rěnxīn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F9DFCF9B-A871-48F4-BB69-237C3E55513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3-21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935993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C06852B6-A5AC-417A-9EA5-38EF10A7B6E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from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ADF7603F-6ECE-4F0B-B371-0C94698B4CD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发自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9C1C845E-F8F3-49F6-8760-FE6B97B6759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fāzì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677E3BF-5489-4DFF-8762-FB8C0479B99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3-22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594823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B53DFF40-EA92-4C8C-A467-021A29C33C6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good intention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85C4A318-3620-4A42-A426-49DA9F8486B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善念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3D6CCB4E-0D05-47DA-A1D1-4087DA04CAC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shànniàn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38CAA47-089C-40E9-A177-8A608D8658E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3-23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861911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6492D36-F2CA-446B-954B-5F7691975A8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give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B5F3454-AB99-487F-B009-C2C87D2ED0A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施予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74227A58-BEBE-45E7-84F1-F24970C1F45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shīyǔ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9FC626C3-FF10-4913-ABE2-BE8D0C775D1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3-24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508236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8D3A7277-3E07-48EF-B72A-1366B2C1751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mutual benefit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274356F-E349-4B74-9311-BBDDCBF9C44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互利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BA134A9-8BD6-4102-B475-AF0DE04C683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hùlì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C67EFEE3-E9CD-48E1-B1D6-0E8159B27B4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3-25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595501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C3FC6DC7-C791-4E6B-A25A-AC1EC44A587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purely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776F35EB-B589-46BD-8558-5C928A8FEA7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纯粹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800AB9F0-32F4-4F28-A946-177B70B1E17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chúncuì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84BAB6B-D9BD-4F16-836F-8501AB2D02F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3-26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511987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1327CD6-30CB-48CD-B7AA-5EFC8C0C372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obtain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544B157A-CDF4-46A6-A266-5C2C91A987C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取得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56FB419-CAB0-4EF5-A6C8-FDFFBCA62C0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qǔdé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F060051A-D118-4B31-A77D-454809AFC57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3-27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336681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57C368A-F3BA-464A-8CC0-E1654EA911E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each other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D3861B23-9C0C-4DA4-8444-7EAA2636ECA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彼此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F06C8D2-1A30-4DF3-A246-9C1BFAE9024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bǐcǐ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DF2675A-D9C6-4C13-97F7-DAEE4F4EC59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3-28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05419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2B4973AF-3818-4B2E-A5E9-2AF7EEF058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seek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D31828D9-37FE-4742-B64D-75C9AC73037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寻求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5D0B920F-74CC-4DCC-9608-4FDFE12AF15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xúnqiú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FE1C3681-7BB0-4E08-9A77-8D2B9E23A75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541480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79533D69-472E-4E98-BC3C-565FE9E9C7E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reciprocal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CF197E64-8C24-40BE-98F5-A0E283E3EAE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互惠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E884FD9E-8FFC-4B1B-B01B-16555421F6D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hùhuì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DBFD6C7-60EC-4F9A-A1CD-7E4ACD1F607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3-29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845295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ACD62366-024B-4D1E-9F93-C4541C10D3F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hold in heart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F8F7E666-F005-4102-A12F-4B02E6194B8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心存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B10B0820-7D31-4F7F-A82F-253A8CBB8BA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xīncún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F4D306F-687D-47A9-96BA-E7ECC4A5E9B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3-30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602157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53E3B60F-227A-46C6-BB6F-A006DA9BB78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blame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EBEADD0A-3F7A-4977-BE50-A66484AF153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指责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2B4376D3-2ED0-4316-96A6-777384BBA1B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zhǐzé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2E554F75-773A-4624-A94C-34E1A10533F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3-31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439613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AC200499-F349-4609-A52A-E4990BAC08A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be ungrateful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63723957-6E33-4231-A20B-FA401C24F04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忘恩负义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E515195F-5A4E-4E7E-A6AE-AF5B70F03A4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wàng'ēn</a:t>
            </a:r>
            <a:r>
              <a:rPr lang="zh-TW" altLang="en-US" dirty="0"/>
              <a:t> </a:t>
            </a:r>
            <a:r>
              <a:rPr lang="en-US" altLang="zh-TW" dirty="0" err="1"/>
              <a:t>fùyì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B66FFB7-8319-44D2-A2F1-5D597623D15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3-32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603408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C93EB3DC-1AB8-4589-B414-81C3EBDDD3A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dispose (something) with/as…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13297BEA-2852-4CA6-8359-549D464FE4E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将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9DF342BF-B4A6-4542-BF28-8A11E20BC6E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jiāng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FC49468-3F92-4F26-9BA5-92393BEDC53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3-33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38230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3145E57B-D71E-4E1A-B1CB-7E4C6A0E02B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connect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BD97EBB2-C6A9-44B8-A60E-C4BE4035D02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联系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8C48B85C-E09A-4A42-9A2E-1EB11260449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liánxì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B2BD9276-2460-4E3E-8518-7713DFD3BC3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3-34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094731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7B2F85F9-84CF-47BE-A460-D5442400D58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back down, to show the impression of weakness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7E61C83-A5E2-41FC-A508-41723A5B2E1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示弱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88AFD839-EED9-4D19-980B-8EBDCC65FAA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shìruò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77035BE-9A5A-4A3E-80F5-6FAF8A9049C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3-35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50083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FED2CCF-A160-4883-91C5-E3C5366CB61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maintain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76FCF11F-9325-4ED7-8B93-0903A8E8F93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维持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30FA19AA-EB4C-46C6-9E22-4B14B57BA9F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wéichí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2DA94D4-4059-4B15-8F77-4E52FF91AAB5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3-36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35002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598E3C2-3630-496C-BD8A-87D07A82304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handle, to manage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788FF508-A6CF-4E97-A833-ABA952D75E5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拿捏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40655EC0-F014-42A5-90D9-28DE25FD380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nániē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F5E43339-9C45-46C3-8BF6-9094EB5C9166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3-37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330043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791D3AA0-00F2-451D-A9A2-0F470B586A2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propriety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CFACE59-E172-464D-A378-324AFCB541F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分寸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2BA7FFA7-B95F-4284-858C-2D1D7E94FB6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fēncùn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2EE6FE53-4CC4-4C9D-B64C-318C3A41A26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3-38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55586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C97B775-8C26-4E58-98EE-53A517AFF6C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face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48EFEF02-A84C-4999-B6AA-075F6DA3FE4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面子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D58C1D1E-14CC-4277-BBE7-3BD9C4733DE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miànzi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955461A-FF15-428D-B19B-F7840FB34FA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508093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6A365733-C9D6-4CE7-A888-22EBC99E6DB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friendship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8359E397-C2A9-4AC4-86AB-106DC0D40BD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情谊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8ACDCEAC-A755-4F0A-98A6-92A18DC0AFF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qíngyì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281279E2-0BF5-4B15-91F4-FDE899ABD29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3-39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984907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F05B02D7-055A-4CCE-92E7-E5A4FF1DA84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blackmail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6B62856A-6BD9-4CCB-8792-979EB6D202D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勒索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50A2B36C-5A7E-4AE4-99A1-0B1EDBFC80E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lèsuǒ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9A681A47-2FFE-4F7D-A804-F0B3AB635BF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3-40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176383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Mencius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孟子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Mèngzǐ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974268CF-4BD9-48A2-88C7-FE9468A87C9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专有名词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270151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Adam Grant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173434"/>
            <a:ext cx="12192000" cy="2387600"/>
          </a:xfrm>
        </p:spPr>
        <p:txBody>
          <a:bodyPr/>
          <a:lstStyle/>
          <a:p>
            <a:r>
              <a:rPr lang="zh-TW" altLang="en-US" sz="13800" dirty="0"/>
              <a:t>亚当</a:t>
            </a:r>
            <a:r>
              <a:rPr lang="en-US" altLang="zh-TW" sz="13800" dirty="0"/>
              <a:t>‧</a:t>
            </a:r>
            <a:r>
              <a:rPr lang="zh-TW" altLang="en-US" sz="13800" dirty="0"/>
              <a:t>格兰特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Yàdāng</a:t>
            </a:r>
            <a:r>
              <a:rPr lang="en-US" altLang="zh-TW" dirty="0"/>
              <a:t> </a:t>
            </a:r>
            <a:r>
              <a:rPr lang="en-US" altLang="zh-TW" dirty="0" err="1"/>
              <a:t>Gélántè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89CB8C8C-2CE2-4594-820C-719E5B2B2BE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专有名词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798577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Give and Take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施与受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Shī</a:t>
            </a:r>
            <a:r>
              <a:rPr lang="en-US" altLang="zh-TW" dirty="0"/>
              <a:t> </a:t>
            </a:r>
            <a:r>
              <a:rPr lang="en-US" altLang="zh-TW" dirty="0" err="1"/>
              <a:t>Yǔ</a:t>
            </a:r>
            <a:r>
              <a:rPr lang="en-US" altLang="zh-TW" dirty="0"/>
              <a:t> </a:t>
            </a:r>
            <a:r>
              <a:rPr lang="en-US" altLang="zh-TW" dirty="0" err="1"/>
              <a:t>Shòu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D23FBA1-73EE-408D-8A46-6AEEEE3DA20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专有名词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86265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A7B7B79-A5A8-4E97-A605-CED89C3EFC8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pull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759E2A02-17CE-48D4-B253-AE9BA4F16A8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拉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205C172C-A248-4C2E-B7BA-BCA07BBDE8A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lā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687F72A2-7E04-41E7-A5F2-EC63030DC8F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70247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7B99C43-9633-4E44-85D6-FBE12493FC5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be embarrassed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8B592DAF-CCB1-41A4-BE45-67E20356D0D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羞愧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B70F2CAF-053E-4A76-BFA6-6F1F9FE0E88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xiūkuì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FFA9CA1-7E01-4286-B6A3-1D689A0512A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25994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5781EAFF-DEED-480A-8D41-BF56A8ADF00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uneasy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5A3CB60-D991-4B3F-9258-33FB36CAB9B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忐忑不安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50366F4-5D07-400A-A6E7-612BC7FE93D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tǎntè</a:t>
            </a:r>
            <a:r>
              <a:rPr lang="zh-TW" altLang="en-US" dirty="0"/>
              <a:t> </a:t>
            </a:r>
            <a:r>
              <a:rPr lang="en-US" altLang="zh-TW" dirty="0" err="1"/>
              <a:t>bùān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9264997D-29A7-4390-A5FD-60E8BAB5FA1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36150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32B34233-1025-48D2-A58D-293EAD04972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whether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A937CFD4-4C0E-4199-9BDD-887C8B2D559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是否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921693F-A064-44C9-87E4-12712E35B2B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shìfǒu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8DD59F34-6311-4491-9C28-542B658BC70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33798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99F6A5E-ADD7-4180-9CDC-14A18A2F5E4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owe, to feel indebted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57713ED-D691-4E93-9C5E-5C71037DF9F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亏欠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8A0D7B3B-DBEB-40CB-95E8-06916C4DF3D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kuīqiàn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65F4D91D-18C3-414C-92D4-DC307893BF0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生词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60642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195</TotalTime>
  <Words>401</Words>
  <Application>Microsoft Office PowerPoint</Application>
  <PresentationFormat>寬螢幕</PresentationFormat>
  <Paragraphs>216</Paragraphs>
  <Slides>44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3</vt:i4>
      </vt:variant>
      <vt:variant>
        <vt:lpstr>投影片標題</vt:lpstr>
      </vt:variant>
      <vt:variant>
        <vt:i4>44</vt:i4>
      </vt:variant>
    </vt:vector>
  </HeadingPairs>
  <TitlesOfParts>
    <vt:vector size="53" baseType="lpstr">
      <vt:lpstr>微軟正黑體</vt:lpstr>
      <vt:lpstr>標楷體</vt:lpstr>
      <vt:lpstr>Arial</vt:lpstr>
      <vt:lpstr>Calibri</vt:lpstr>
      <vt:lpstr>Calibri Light</vt:lpstr>
      <vt:lpstr>Times New Roman</vt:lpstr>
      <vt:lpstr>Office 佈景主題</vt:lpstr>
      <vt:lpstr>自訂設計</vt:lpstr>
      <vt:lpstr>1_自訂設計</vt:lpstr>
      <vt:lpstr>PowerPoint 簡報</vt:lpstr>
      <vt:lpstr>人生在世</vt:lpstr>
      <vt:lpstr>寻求</vt:lpstr>
      <vt:lpstr>面子</vt:lpstr>
      <vt:lpstr>拉</vt:lpstr>
      <vt:lpstr>羞愧</vt:lpstr>
      <vt:lpstr>忐忑不安</vt:lpstr>
      <vt:lpstr>是否</vt:lpstr>
      <vt:lpstr>亏欠</vt:lpstr>
      <vt:lpstr>欠</vt:lpstr>
      <vt:lpstr>人情</vt:lpstr>
      <vt:lpstr>回报</vt:lpstr>
      <vt:lpstr>人生以服务为目的</vt:lpstr>
      <vt:lpstr>PowerPoint 簡報</vt:lpstr>
      <vt:lpstr>善事</vt:lpstr>
      <vt:lpstr>让位</vt:lpstr>
      <vt:lpstr>指引</vt:lpstr>
      <vt:lpstr>盲人</vt:lpstr>
      <vt:lpstr>伸出</vt:lpstr>
      <vt:lpstr>援手</vt:lpstr>
      <vt:lpstr>恻隐之心</vt:lpstr>
      <vt:lpstr>不忍心</vt:lpstr>
      <vt:lpstr>发自</vt:lpstr>
      <vt:lpstr>善念</vt:lpstr>
      <vt:lpstr>施予</vt:lpstr>
      <vt:lpstr>互利</vt:lpstr>
      <vt:lpstr>纯粹</vt:lpstr>
      <vt:lpstr>取得</vt:lpstr>
      <vt:lpstr>彼此</vt:lpstr>
      <vt:lpstr>互惠</vt:lpstr>
      <vt:lpstr>心存</vt:lpstr>
      <vt:lpstr>指责</vt:lpstr>
      <vt:lpstr>忘恩负义</vt:lpstr>
      <vt:lpstr>将</vt:lpstr>
      <vt:lpstr>联系</vt:lpstr>
      <vt:lpstr>示弱</vt:lpstr>
      <vt:lpstr>维持</vt:lpstr>
      <vt:lpstr>拿捏</vt:lpstr>
      <vt:lpstr>分寸</vt:lpstr>
      <vt:lpstr>情谊</vt:lpstr>
      <vt:lpstr>勒索</vt:lpstr>
      <vt:lpstr>孟子</vt:lpstr>
      <vt:lpstr>亚当‧格兰特</vt:lpstr>
      <vt:lpstr>施与受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MTC</dc:creator>
  <cp:lastModifiedBy>MTC</cp:lastModifiedBy>
  <cp:revision>36</cp:revision>
  <dcterms:created xsi:type="dcterms:W3CDTF">2024-07-26T00:45:44Z</dcterms:created>
  <dcterms:modified xsi:type="dcterms:W3CDTF">2026-04-27T08:21:06Z</dcterms:modified>
</cp:coreProperties>
</file>